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6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1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8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2899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33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29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96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56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34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0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0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1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9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2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0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hyperlink" Target="http://www.datastrategy.com.a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hlinkClick r:id="rId20"/>
            <a:extLst>
              <a:ext uri="{FF2B5EF4-FFF2-40B4-BE49-F238E27FC236}">
                <a16:creationId xmlns:a16="http://schemas.microsoft.com/office/drawing/2014/main" id="{4DDEF813-E7CD-419C-BA3B-0D747AB5665C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8" y="6118750"/>
            <a:ext cx="1232184" cy="66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48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70678-D3C0-415D-BCCF-BF96312C40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Fitting with the RAP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17934F-65A9-4483-A9D4-9D873EF5C4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Alternatives or complementary?</a:t>
            </a:r>
          </a:p>
        </p:txBody>
      </p:sp>
    </p:spTree>
    <p:extLst>
      <p:ext uri="{BB962C8B-B14F-4D97-AF65-F5344CB8AC3E}">
        <p14:creationId xmlns:p14="http://schemas.microsoft.com/office/powerpoint/2010/main" val="81414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1455B-6761-4CE7-8FAB-6E8BFE550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NESA’s “Results Analysis Package?”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BF49F-75F2-432A-BBE0-1FFFB305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202" y="3574855"/>
            <a:ext cx="7183933" cy="10809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RAP is not an alternative to the Data Analysis – it’s the other half of the picture</a:t>
            </a:r>
          </a:p>
        </p:txBody>
      </p:sp>
    </p:spTree>
    <p:extLst>
      <p:ext uri="{BB962C8B-B14F-4D97-AF65-F5344CB8AC3E}">
        <p14:creationId xmlns:p14="http://schemas.microsoft.com/office/powerpoint/2010/main" val="371667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DC2EFCE-DBF5-4DC8-89AC-95197390F4D1}"/>
              </a:ext>
            </a:extLst>
          </p:cNvPr>
          <p:cNvSpPr/>
          <p:nvPr/>
        </p:nvSpPr>
        <p:spPr>
          <a:xfrm>
            <a:off x="4185502" y="2486319"/>
            <a:ext cx="1989055" cy="18853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An HSC result</a:t>
            </a:r>
          </a:p>
        </p:txBody>
      </p:sp>
      <p:sp>
        <p:nvSpPr>
          <p:cNvPr id="8" name="Partial Circle 7">
            <a:extLst>
              <a:ext uri="{FF2B5EF4-FFF2-40B4-BE49-F238E27FC236}">
                <a16:creationId xmlns:a16="http://schemas.microsoft.com/office/drawing/2014/main" id="{7E87C91B-4141-43DE-B65C-85C9A640CD6F}"/>
              </a:ext>
            </a:extLst>
          </p:cNvPr>
          <p:cNvSpPr/>
          <p:nvPr/>
        </p:nvSpPr>
        <p:spPr>
          <a:xfrm>
            <a:off x="4185501" y="2486319"/>
            <a:ext cx="1989055" cy="1885361"/>
          </a:xfrm>
          <a:prstGeom prst="pie">
            <a:avLst>
              <a:gd name="adj1" fmla="val 0"/>
              <a:gd name="adj2" fmla="val 108000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result</a:t>
            </a:r>
          </a:p>
        </p:txBody>
      </p:sp>
      <p:sp>
        <p:nvSpPr>
          <p:cNvPr id="12" name="Partial Circle 11">
            <a:extLst>
              <a:ext uri="{FF2B5EF4-FFF2-40B4-BE49-F238E27FC236}">
                <a16:creationId xmlns:a16="http://schemas.microsoft.com/office/drawing/2014/main" id="{517E9C23-DBC5-4A0B-92EB-69CFBFC82933}"/>
              </a:ext>
            </a:extLst>
          </p:cNvPr>
          <p:cNvSpPr/>
          <p:nvPr/>
        </p:nvSpPr>
        <p:spPr>
          <a:xfrm>
            <a:off x="4185501" y="2495279"/>
            <a:ext cx="1989055" cy="1885361"/>
          </a:xfrm>
          <a:prstGeom prst="pie">
            <a:avLst>
              <a:gd name="adj1" fmla="val 10848707"/>
              <a:gd name="adj2" fmla="val 2155518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54000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An HSC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C00077-23E1-4DAB-84A8-BC96A8AA5782}"/>
              </a:ext>
            </a:extLst>
          </p:cNvPr>
          <p:cNvSpPr txBox="1"/>
          <p:nvPr/>
        </p:nvSpPr>
        <p:spPr>
          <a:xfrm>
            <a:off x="-127061" y="2828834"/>
            <a:ext cx="2582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You can analyse an HSC result in two ways: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182A17-12E7-4F7C-86DC-66A11AB560AB}"/>
              </a:ext>
            </a:extLst>
          </p:cNvPr>
          <p:cNvSpPr/>
          <p:nvPr/>
        </p:nvSpPr>
        <p:spPr>
          <a:xfrm>
            <a:off x="3942102" y="4609070"/>
            <a:ext cx="370702" cy="169287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err="1"/>
              <a:t>Multichoice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3404AB-56BF-4C64-8775-5EFD407A8D9F}"/>
              </a:ext>
            </a:extLst>
          </p:cNvPr>
          <p:cNvSpPr/>
          <p:nvPr/>
        </p:nvSpPr>
        <p:spPr>
          <a:xfrm>
            <a:off x="4323103" y="4609070"/>
            <a:ext cx="370702" cy="169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Topic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129C3B-D640-4936-8EE0-921F49DB8BB8}"/>
              </a:ext>
            </a:extLst>
          </p:cNvPr>
          <p:cNvSpPr/>
          <p:nvPr/>
        </p:nvSpPr>
        <p:spPr>
          <a:xfrm>
            <a:off x="4704104" y="4609070"/>
            <a:ext cx="702273" cy="169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Short answers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1F5EDF-12D1-4FDA-B24D-18838BBA34C3}"/>
              </a:ext>
            </a:extLst>
          </p:cNvPr>
          <p:cNvSpPr/>
          <p:nvPr/>
        </p:nvSpPr>
        <p:spPr>
          <a:xfrm>
            <a:off x="5416676" y="4609070"/>
            <a:ext cx="370702" cy="16928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Topic 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7B8F44-0BEA-4B45-8FCF-690AA6C322EB}"/>
              </a:ext>
            </a:extLst>
          </p:cNvPr>
          <p:cNvSpPr/>
          <p:nvPr/>
        </p:nvSpPr>
        <p:spPr>
          <a:xfrm>
            <a:off x="5787378" y="4609070"/>
            <a:ext cx="547520" cy="16928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Elective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CF281C-21A5-4D1B-9EF3-DBF9C5EF2483}"/>
              </a:ext>
            </a:extLst>
          </p:cNvPr>
          <p:cNvSpPr txBox="1"/>
          <p:nvPr/>
        </p:nvSpPr>
        <p:spPr>
          <a:xfrm>
            <a:off x="712721" y="4855343"/>
            <a:ext cx="3062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You chop it into its different parts using the RAP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D434BE-936A-429A-9CB8-EB212429619D}"/>
              </a:ext>
            </a:extLst>
          </p:cNvPr>
          <p:cNvSpPr txBox="1"/>
          <p:nvPr/>
        </p:nvSpPr>
        <p:spPr>
          <a:xfrm>
            <a:off x="-50489" y="747641"/>
            <a:ext cx="2877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You compare it to three different contexts using the Analysis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5763A041-BD6F-4C24-A819-BE636EED5FBD}"/>
              </a:ext>
            </a:extLst>
          </p:cNvPr>
          <p:cNvSpPr/>
          <p:nvPr/>
        </p:nvSpPr>
        <p:spPr>
          <a:xfrm>
            <a:off x="2569645" y="1593683"/>
            <a:ext cx="1557808" cy="1117626"/>
          </a:xfrm>
          <a:prstGeom prst="cloudCallout">
            <a:avLst>
              <a:gd name="adj1" fmla="val -12785"/>
              <a:gd name="adj2" fmla="val 43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State average</a:t>
            </a:r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id="{29CA20C2-F213-4F37-972E-FBE34D76A77A}"/>
              </a:ext>
            </a:extLst>
          </p:cNvPr>
          <p:cNvSpPr/>
          <p:nvPr/>
        </p:nvSpPr>
        <p:spPr>
          <a:xfrm>
            <a:off x="4011128" y="378620"/>
            <a:ext cx="2088223" cy="1444570"/>
          </a:xfrm>
          <a:prstGeom prst="cloudCallout">
            <a:avLst>
              <a:gd name="adj1" fmla="val -12785"/>
              <a:gd name="adj2" fmla="val 4339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400" dirty="0"/>
              <a:t>Similar students, other Catholic schools: the Primary Analysis</a:t>
            </a:r>
          </a:p>
        </p:txBody>
      </p:sp>
      <p:sp>
        <p:nvSpPr>
          <p:cNvPr id="23" name="Thought Bubble: Cloud 22">
            <a:extLst>
              <a:ext uri="{FF2B5EF4-FFF2-40B4-BE49-F238E27FC236}">
                <a16:creationId xmlns:a16="http://schemas.microsoft.com/office/drawing/2014/main" id="{00B45E2C-422C-4C32-8217-23B14C180A3C}"/>
              </a:ext>
            </a:extLst>
          </p:cNvPr>
          <p:cNvSpPr/>
          <p:nvPr/>
        </p:nvSpPr>
        <p:spPr>
          <a:xfrm>
            <a:off x="6099351" y="1100905"/>
            <a:ext cx="2158298" cy="1444570"/>
          </a:xfrm>
          <a:prstGeom prst="cloudCallout">
            <a:avLst>
              <a:gd name="adj1" fmla="val -12785"/>
              <a:gd name="adj2" fmla="val 43393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400" dirty="0"/>
              <a:t>The same students, in their other courses: the Secondary Analysis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5555D917-71EE-43CA-B754-05ADF87FE8B7}"/>
              </a:ext>
            </a:extLst>
          </p:cNvPr>
          <p:cNvSpPr/>
          <p:nvPr/>
        </p:nvSpPr>
        <p:spPr>
          <a:xfrm rot="5400000">
            <a:off x="5052921" y="3297414"/>
            <a:ext cx="164283" cy="238592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887F4C-5CAD-4A95-8E8C-90DBEDFC5DC3}"/>
              </a:ext>
            </a:extLst>
          </p:cNvPr>
          <p:cNvSpPr txBox="1"/>
          <p:nvPr/>
        </p:nvSpPr>
        <p:spPr>
          <a:xfrm>
            <a:off x="6328024" y="2989087"/>
            <a:ext cx="27739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You need to look at the results in </a:t>
            </a:r>
            <a:r>
              <a:rPr lang="en-GB" sz="2000" b="1" u="sng" dirty="0"/>
              <a:t>both</a:t>
            </a:r>
            <a:r>
              <a:rPr lang="en-GB" sz="2000" b="1" dirty="0"/>
              <a:t> ways to get to the good questions.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F5859EA-CA4D-4E76-97DE-6BC3DBF85106}"/>
              </a:ext>
            </a:extLst>
          </p:cNvPr>
          <p:cNvCxnSpPr>
            <a:cxnSpLocks/>
          </p:cNvCxnSpPr>
          <p:nvPr/>
        </p:nvCxnSpPr>
        <p:spPr>
          <a:xfrm>
            <a:off x="1542699" y="4029163"/>
            <a:ext cx="482445" cy="8738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A67EDD8-1478-4E11-8A65-5B7CA9D8781F}"/>
              </a:ext>
            </a:extLst>
          </p:cNvPr>
          <p:cNvCxnSpPr>
            <a:cxnSpLocks/>
          </p:cNvCxnSpPr>
          <p:nvPr/>
        </p:nvCxnSpPr>
        <p:spPr>
          <a:xfrm flipH="1">
            <a:off x="1450089" y="1823190"/>
            <a:ext cx="513347" cy="916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960A7EA-A440-4A18-8FAA-9ABEDABBE7D3}"/>
              </a:ext>
            </a:extLst>
          </p:cNvPr>
          <p:cNvCxnSpPr>
            <a:cxnSpLocks/>
          </p:cNvCxnSpPr>
          <p:nvPr/>
        </p:nvCxnSpPr>
        <p:spPr>
          <a:xfrm>
            <a:off x="4069726" y="2390875"/>
            <a:ext cx="299624" cy="3569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EC39754-C13B-47D6-90AE-2ACF7FF71EAB}"/>
              </a:ext>
            </a:extLst>
          </p:cNvPr>
          <p:cNvCxnSpPr>
            <a:cxnSpLocks/>
          </p:cNvCxnSpPr>
          <p:nvPr/>
        </p:nvCxnSpPr>
        <p:spPr>
          <a:xfrm flipH="1">
            <a:off x="5917208" y="2379910"/>
            <a:ext cx="287859" cy="3311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0AC4B0D-71A9-4F1E-B04D-B0D478A74C96}"/>
              </a:ext>
            </a:extLst>
          </p:cNvPr>
          <p:cNvCxnSpPr>
            <a:cxnSpLocks/>
          </p:cNvCxnSpPr>
          <p:nvPr/>
        </p:nvCxnSpPr>
        <p:spPr>
          <a:xfrm>
            <a:off x="5084538" y="1928539"/>
            <a:ext cx="28864" cy="461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27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0" grpId="1"/>
      <p:bldP spid="21" grpId="0"/>
      <p:bldP spid="2" grpId="0" animBg="1"/>
      <p:bldP spid="22" grpId="0" animBg="1"/>
      <p:bldP spid="23" grpId="0" animBg="1"/>
      <p:bldP spid="3" grpId="0" animBg="1"/>
      <p:bldP spid="24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188</TotalTime>
  <Words>119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Fitting with the RAP</vt:lpstr>
      <vt:lpstr>What about NESA’s “Results Analysis Package?”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Fitting with the RAP</dc:title>
  <dc:creator>Dr John DeCourcy</dc:creator>
  <cp:lastModifiedBy>Sherman Mingo | Crazy Domains</cp:lastModifiedBy>
  <cp:revision>12</cp:revision>
  <dcterms:created xsi:type="dcterms:W3CDTF">2017-11-14T06:39:18Z</dcterms:created>
  <dcterms:modified xsi:type="dcterms:W3CDTF">2020-04-27T02:20:03Z</dcterms:modified>
</cp:coreProperties>
</file>